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5"/>
  </p:notesMasterIdLst>
  <p:sldIdLst>
    <p:sldId id="296" r:id="rId2"/>
    <p:sldId id="259" r:id="rId3"/>
    <p:sldId id="276" r:id="rId4"/>
    <p:sldId id="275" r:id="rId5"/>
    <p:sldId id="289" r:id="rId6"/>
    <p:sldId id="264" r:id="rId7"/>
    <p:sldId id="266" r:id="rId8"/>
    <p:sldId id="267" r:id="rId9"/>
    <p:sldId id="290" r:id="rId10"/>
    <p:sldId id="277" r:id="rId11"/>
    <p:sldId id="291" r:id="rId12"/>
    <p:sldId id="295" r:id="rId13"/>
    <p:sldId id="292" r:id="rId14"/>
    <p:sldId id="282" r:id="rId15"/>
    <p:sldId id="294" r:id="rId16"/>
    <p:sldId id="278" r:id="rId17"/>
    <p:sldId id="279" r:id="rId18"/>
    <p:sldId id="281" r:id="rId19"/>
    <p:sldId id="288" r:id="rId20"/>
    <p:sldId id="284" r:id="rId21"/>
    <p:sldId id="285" r:id="rId22"/>
    <p:sldId id="286" r:id="rId23"/>
    <p:sldId id="29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7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268E"/>
    <a:srgbClr val="A9A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1119" autoAdjust="0"/>
  </p:normalViewPr>
  <p:slideViewPr>
    <p:cSldViewPr>
      <p:cViewPr varScale="1">
        <p:scale>
          <a:sx n="61" d="100"/>
          <a:sy n="61" d="100"/>
        </p:scale>
        <p:origin x="-1620" y="-78"/>
      </p:cViewPr>
      <p:guideLst>
        <p:guide orient="horz" pos="2160"/>
        <p:guide pos="27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E1967-A318-44A5-BF5C-385BF68547FB}" type="datetimeFigureOut">
              <a:rPr lang="en-US" smtClean="0"/>
              <a:t>5/19/2014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2C737-3FF8-41A3-AA27-7332AE01C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8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2C737-3FF8-41A3-AA27-7332AE01C6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1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2C737-3FF8-41A3-AA27-7332AE01C6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4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4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4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2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7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0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0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2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9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5" y="1524000"/>
            <a:ext cx="811618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19300" y="609625"/>
            <a:ext cx="5791200" cy="51054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0" y="649004"/>
            <a:ext cx="1667682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স্ত্রীস্তবক যা অত্যাবশ্যকীয়</a:t>
            </a:r>
            <a:endParaRPr lang="bn-BD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0037" y="1733550"/>
            <a:ext cx="16764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পুংস্তবক  যা </a:t>
            </a:r>
          </a:p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অত্যাবশ্যকীয়</a:t>
            </a:r>
          </a:p>
        </p:txBody>
      </p:sp>
      <p:sp>
        <p:nvSpPr>
          <p:cNvPr id="24" name="Oval 23"/>
          <p:cNvSpPr/>
          <p:nvPr/>
        </p:nvSpPr>
        <p:spPr>
          <a:xfrm>
            <a:off x="8305800" y="2667000"/>
            <a:ext cx="8382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দল মণ্ডল</a:t>
            </a:r>
          </a:p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8324850" y="4065639"/>
            <a:ext cx="819150" cy="8111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বৃতি</a:t>
            </a:r>
          </a:p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115300" y="5574891"/>
            <a:ext cx="10287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পুষ্পাক্ষ</a:t>
            </a:r>
          </a:p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133600" y="6019800"/>
            <a:ext cx="5334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একটি সম্পূর্ন (জবা )ফুল</a:t>
            </a:r>
          </a:p>
        </p:txBody>
      </p:sp>
      <p:sp>
        <p:nvSpPr>
          <p:cNvPr id="3" name="Left Arrow 2"/>
          <p:cNvSpPr/>
          <p:nvPr/>
        </p:nvSpPr>
        <p:spPr>
          <a:xfrm>
            <a:off x="1676400" y="845832"/>
            <a:ext cx="819150" cy="24002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1752600" y="2133600"/>
            <a:ext cx="1619250" cy="2667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934200" y="3048000"/>
            <a:ext cx="13716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781800" y="4340942"/>
            <a:ext cx="1524000" cy="2163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-Up Arrow 4"/>
          <p:cNvSpPr/>
          <p:nvPr/>
        </p:nvSpPr>
        <p:spPr>
          <a:xfrm flipV="1">
            <a:off x="6743700" y="5132438"/>
            <a:ext cx="1581150" cy="442453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33" grpId="0" animBg="1"/>
      <p:bldP spid="3" grpId="0" animBg="1"/>
      <p:bldP spid="7" grpId="0" animBg="1"/>
      <p:bldP spid="9" grpId="0" animBg="1"/>
      <p:bldP spid="10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64"/>
            <a:ext cx="9144000" cy="66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8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175976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43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" y="990600"/>
            <a:ext cx="9108557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8600" y="190500"/>
            <a:ext cx="8431277" cy="6477000"/>
            <a:chOff x="251415" y="114300"/>
            <a:chExt cx="8431277" cy="6477000"/>
          </a:xfrm>
        </p:grpSpPr>
        <p:sp>
          <p:nvSpPr>
            <p:cNvPr id="2" name="Round Same Side Corner Rectangle 1"/>
            <p:cNvSpPr/>
            <p:nvPr/>
          </p:nvSpPr>
          <p:spPr>
            <a:xfrm>
              <a:off x="251415" y="114300"/>
              <a:ext cx="8305800" cy="6477000"/>
            </a:xfrm>
            <a:prstGeom prst="round2Same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07" y="495300"/>
              <a:ext cx="8221385" cy="586739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1307" y="495300"/>
              <a:ext cx="2895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40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6871" y="0"/>
            <a:ext cx="9144000" cy="6286500"/>
            <a:chOff x="-36871" y="0"/>
            <a:chExt cx="9144000" cy="6286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871" y="152400"/>
              <a:ext cx="9144000" cy="6134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1955" y="0"/>
              <a:ext cx="2819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01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0" y="76200"/>
            <a:ext cx="9144000" cy="2514600"/>
          </a:xfrm>
          <a:prstGeom prst="left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bn-BD" sz="8800" dirty="0" smtClean="0">
                <a:latin typeface="NikoshBAN" pitchFamily="2" charset="0"/>
                <a:cs typeface="NikoshBAN" pitchFamily="2" charset="0"/>
              </a:rPr>
              <a:t> কাজ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0" y="1981200"/>
            <a:ext cx="9144000" cy="490629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 ফুল কি?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পরাগায়নে সাহায্যকারী দুইটি মাধ্যমের নাম লিখ।</a:t>
            </a:r>
          </a:p>
          <a:p>
            <a:pPr algn="ctr"/>
            <a:r>
              <a:rPr lang="bn-BD" sz="6600" smtClean="0">
                <a:latin typeface="NikoshBAN" pitchFamily="2" charset="0"/>
                <a:cs typeface="NikoshBAN" pitchFamily="2" charset="0"/>
              </a:rPr>
              <a:t>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/>
          <p:cNvSpPr/>
          <p:nvPr/>
        </p:nvSpPr>
        <p:spPr>
          <a:xfrm>
            <a:off x="685800" y="381000"/>
            <a:ext cx="8229600" cy="2133600"/>
          </a:xfrm>
          <a:prstGeom prst="flowChartDecisi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একক কাজের উত্তরঃ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2667000"/>
            <a:ext cx="8305800" cy="3810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 উদ্ভিদের যে অংশ রূপান্তরিত হয়ে বৃতি ,দল, পুংস্তবক, স্ত্রীস্তবক,ইত্যাদি বহন করে তাকে ফুল বলে।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ফুলের পরাগধানী হতে পরাগরেনু একই ফুল অথবা একই জাতের অন্য ফুলের গর্ভমুন্ডে স্থানান্তরিত হওয়াকে পরাগায়ন।</a:t>
            </a:r>
          </a:p>
          <a:p>
            <a:pPr algn="ctr"/>
            <a:endParaRPr lang="en-US" sz="7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6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47700" y="304800"/>
            <a:ext cx="7848600" cy="281940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 কাজঃ</a:t>
            </a:r>
            <a:endParaRPr lang="en-US" sz="6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838200" y="3429000"/>
            <a:ext cx="7696200" cy="342900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তোমাদের দেখা যে কোন একটি ফুলের চিত্র অংকন কর </a:t>
            </a:r>
            <a:r>
              <a:rPr lang="bn-BD" sz="16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2209800" y="0"/>
            <a:ext cx="4800600" cy="2895600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দলীয় কাজঃ</a:t>
            </a:r>
          </a:p>
          <a:p>
            <a:pPr algn="ctr"/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76200" y="2895600"/>
            <a:ext cx="8915400" cy="4114800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উদ্ভিদ জীবনে ফুলের ৩টি গুরুত্ব লিখ ।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417638"/>
            <a:ext cx="73914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0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143000" y="358140"/>
            <a:ext cx="8001000" cy="3276600"/>
          </a:xfrm>
          <a:prstGeom prst="horizontalScroll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দলীয় কাজের উত্তরঃ</a:t>
            </a:r>
          </a:p>
          <a:p>
            <a:pPr algn="ctr"/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1188720" y="3261360"/>
            <a:ext cx="7696200" cy="3581400"/>
          </a:xfrm>
          <a:prstGeom prst="horizontalScroll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১। ফল উৎপাদন করা।</a:t>
            </a:r>
          </a:p>
          <a:p>
            <a:pPr algn="just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২। বীজ উৎপাদন করা।</a:t>
            </a:r>
          </a:p>
          <a:p>
            <a:pPr algn="just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৩। বংশ রক্ষা করা।</a:t>
            </a:r>
          </a:p>
          <a:p>
            <a:pPr algn="just"/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600200" y="-15240"/>
            <a:ext cx="6096000" cy="2667000"/>
          </a:xfrm>
          <a:prstGeom prst="irregularSeal1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মূল্যায়ণ</a:t>
            </a:r>
          </a:p>
          <a:p>
            <a:pPr algn="ctr"/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-36871" y="2209800"/>
            <a:ext cx="9144000" cy="3810000"/>
          </a:xfrm>
          <a:prstGeom prst="round2Diag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 ফুলের  ৩য়  স্তবক কোনটি ?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ক) বৃতি  খ) দল মণ্ডল  গ) পুংস্তবক  ঘ) স্ত্রীস্তবক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কোনগুলো ফুলের অত্যাবশ্যকীয় অঙ্গ ?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ক) বৃতি ও দল খ) দল ও পুংস্তবক গ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) পুংস্তবক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ও স্ত্রীস্তবক ঘ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)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স্ত্রীস্তবক ও বৃতি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৩। স্বপরাগায়ন পরপরাগায়ন এর মধ্যে দুইটি করে পার্থক্য লিখ 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6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0" y="2458"/>
            <a:ext cx="9144000" cy="2895600"/>
          </a:xfrm>
          <a:prstGeom prst="flowChartPunchedTap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বাড়ির কাজ -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Flowchart: Punched Tape 2"/>
          <p:cNvSpPr/>
          <p:nvPr/>
        </p:nvSpPr>
        <p:spPr>
          <a:xfrm>
            <a:off x="0" y="2514600"/>
            <a:ext cx="9144000" cy="4191000"/>
          </a:xfrm>
          <a:prstGeom prst="flowChartPunchedTap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পরিবেশের ভারসাম্য রক্ষায় ফুলের প্রয়োজনীয়তা আলোচনা কর ।</a:t>
            </a:r>
          </a:p>
          <a:p>
            <a:pPr algn="ctr"/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34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7" y="1329948"/>
            <a:ext cx="7391400" cy="5528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9800" y="-26289"/>
            <a:ext cx="2667000" cy="132343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3276600"/>
            <a:ext cx="8458200" cy="3352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মোহাম্মদ মাহবুবুর রহমান</a:t>
            </a: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সহকারি শিক্ষক</a:t>
            </a: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নোয়াগাঁও জনকল্যান উচ্চ বিদ্যালয়</a:t>
            </a: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রামগঞ্জ,লক্ষ্মীপুর।</a:t>
            </a: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মোবাঃ ০১৭২৬৬৫৩১৮০</a:t>
            </a:r>
          </a:p>
          <a:p>
            <a:pPr algn="ctr"/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533400" y="173181"/>
            <a:ext cx="7696200" cy="2971800"/>
          </a:xfrm>
          <a:prstGeom prst="flowChartTerminator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শিক্ষক পরিচিতি</a:t>
            </a:r>
          </a:p>
          <a:p>
            <a:pPr algn="ctr"/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Terminator 1"/>
          <p:cNvSpPr/>
          <p:nvPr/>
        </p:nvSpPr>
        <p:spPr>
          <a:xfrm>
            <a:off x="990600" y="234459"/>
            <a:ext cx="7315200" cy="2907323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পাঠ পরিচিতি</a:t>
            </a:r>
          </a:p>
          <a:p>
            <a:pPr algn="ctr"/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3261360"/>
            <a:ext cx="7239000" cy="34747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শ্রেণী - ৯ম</a:t>
            </a:r>
          </a:p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বিষয় - জীব  বিজ্ঞান</a:t>
            </a:r>
          </a:p>
        </p:txBody>
      </p:sp>
    </p:spTree>
    <p:extLst>
      <p:ext uri="{BB962C8B-B14F-4D97-AF65-F5344CB8AC3E}">
        <p14:creationId xmlns:p14="http://schemas.microsoft.com/office/powerpoint/2010/main" val="16918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3400" y="76200"/>
            <a:ext cx="8001000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নিচের ছবি গুলো  লক্ষ্য কর 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53566" y="914400"/>
            <a:ext cx="3880834" cy="266699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650346" y="3810000"/>
            <a:ext cx="3886200" cy="2667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3400" y="3810000"/>
            <a:ext cx="3886200" cy="2667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105400" y="2743200"/>
            <a:ext cx="1219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গাঁদা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00200" y="4038600"/>
            <a:ext cx="1219200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সুর্যমুখী</a:t>
            </a:r>
          </a:p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34000" y="4038600"/>
            <a:ext cx="1524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শাপলা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1449" y="914400"/>
            <a:ext cx="3886200" cy="2667000"/>
            <a:chOff x="541449" y="914400"/>
            <a:chExt cx="3886200" cy="2667000"/>
          </a:xfrm>
        </p:grpSpPr>
        <p:sp>
          <p:nvSpPr>
            <p:cNvPr id="25" name="Rectangle 24"/>
            <p:cNvSpPr/>
            <p:nvPr/>
          </p:nvSpPr>
          <p:spPr>
            <a:xfrm>
              <a:off x="541449" y="914400"/>
              <a:ext cx="3886200" cy="26670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41449" y="943897"/>
              <a:ext cx="1058752" cy="64633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শিমুল </a:t>
              </a:r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4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533400"/>
            <a:ext cx="3886200" cy="24384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48200" y="533400"/>
            <a:ext cx="3810000" cy="24384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3552" y="3072685"/>
            <a:ext cx="3886200" cy="81351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ধুতুরা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4724400" y="3124200"/>
            <a:ext cx="3733800" cy="762000"/>
          </a:xfrm>
          <a:prstGeom prst="round2Diag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গাঁদা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23552" y="4056845"/>
            <a:ext cx="3935569" cy="226775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8792" y="6324600"/>
            <a:ext cx="3581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চন্দ্রমল্লিকা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800" y="6324600"/>
            <a:ext cx="370696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সরিষা ও মৌমাছি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19" y="4068097"/>
            <a:ext cx="38100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1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6" grpId="0" animBg="1"/>
      <p:bldP spid="7" grpId="0" animBg="1"/>
      <p:bldP spid="3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495300" y="304800"/>
            <a:ext cx="7848600" cy="5029200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পাঠ শিরোনাম</a:t>
            </a: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উদ্ভিদের প্রজনন অঙ্গ ফুল ও পরাগায়ন।</a:t>
            </a:r>
          </a:p>
        </p:txBody>
      </p:sp>
    </p:spTree>
    <p:extLst>
      <p:ext uri="{BB962C8B-B14F-4D97-AF65-F5344CB8AC3E}">
        <p14:creationId xmlns:p14="http://schemas.microsoft.com/office/powerpoint/2010/main" val="23291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0080" y="2362200"/>
            <a:ext cx="8244840" cy="426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4800" dirty="0" smtClean="0">
              <a:latin typeface="NikoshBAN" pitchFamily="2" charset="0"/>
              <a:ea typeface="Gulim" pitchFamily="34" charset="-127"/>
              <a:cs typeface="NikoshBAN" pitchFamily="2" charset="0"/>
            </a:endParaRPr>
          </a:p>
          <a:p>
            <a:pPr algn="ctr"/>
            <a:endParaRPr lang="bn-BD" sz="4800" dirty="0">
              <a:latin typeface="NikoshBAN" pitchFamily="2" charset="0"/>
              <a:ea typeface="Gulim" pitchFamily="34" charset="-127"/>
              <a:cs typeface="NikoshBAN" pitchFamily="2" charset="0"/>
            </a:endParaRPr>
          </a:p>
          <a:p>
            <a:pPr algn="ctr"/>
            <a:r>
              <a:rPr lang="bn-BD" sz="4800" dirty="0" smtClean="0">
                <a:latin typeface="NikoshBAN" pitchFamily="2" charset="0"/>
                <a:ea typeface="Gulim" pitchFamily="34" charset="-127"/>
                <a:cs typeface="NikoshBAN" pitchFamily="2" charset="0"/>
              </a:rPr>
              <a:t>এই পাঠ শেষে শিক্ষার্থীরা –</a:t>
            </a:r>
          </a:p>
          <a:p>
            <a:r>
              <a:rPr lang="bn-BD" sz="3600" dirty="0" smtClean="0">
                <a:latin typeface="NikoshBAN" pitchFamily="2" charset="0"/>
                <a:ea typeface="Gulim" pitchFamily="34" charset="-127"/>
                <a:cs typeface="NikoshBAN" pitchFamily="2" charset="0"/>
              </a:rPr>
              <a:t>১। ফুল কি তা বলতে পারবে ।</a:t>
            </a:r>
          </a:p>
          <a:p>
            <a:r>
              <a:rPr lang="bn-BD" sz="3600" dirty="0" smtClean="0">
                <a:latin typeface="NikoshBAN" pitchFamily="2" charset="0"/>
                <a:ea typeface="Gulim" pitchFamily="34" charset="-127"/>
                <a:cs typeface="NikoshBAN" pitchFamily="2" charset="0"/>
              </a:rPr>
              <a:t>২। ফুলের বিভিন্ন অংশের নাম বলতে পারবে ।</a:t>
            </a:r>
          </a:p>
          <a:p>
            <a:r>
              <a:rPr lang="bn-BD" sz="3600" dirty="0" smtClean="0">
                <a:latin typeface="NikoshBAN" pitchFamily="2" charset="0"/>
                <a:ea typeface="Gulim" pitchFamily="34" charset="-127"/>
                <a:cs typeface="NikoshBAN" pitchFamily="2" charset="0"/>
              </a:rPr>
              <a:t>৩।ফুলের চিত্র অংকন করতে পারবে </a:t>
            </a:r>
            <a:r>
              <a:rPr lang="bn-BD" sz="2800" dirty="0" smtClean="0">
                <a:latin typeface="NikoshBAN" pitchFamily="2" charset="0"/>
                <a:ea typeface="Gulim" pitchFamily="34" charset="-127"/>
                <a:cs typeface="NikoshBAN" pitchFamily="2" charset="0"/>
              </a:rPr>
              <a:t>।</a:t>
            </a:r>
          </a:p>
          <a:p>
            <a:r>
              <a:rPr lang="bn-BD" sz="3600" dirty="0" smtClean="0">
                <a:latin typeface="NikoshBAN" pitchFamily="2" charset="0"/>
                <a:ea typeface="Gulim" pitchFamily="34" charset="-127"/>
                <a:cs typeface="NikoshBAN" pitchFamily="2" charset="0"/>
              </a:rPr>
              <a:t>৪। উদ্ভিদ জীবনে ফুলের গুরুত্ব (পরাগায়ন) লিখতে পারবে ।</a:t>
            </a:r>
          </a:p>
          <a:p>
            <a:endParaRPr lang="bn-BD" sz="3600" dirty="0" smtClean="0">
              <a:latin typeface="NikoshBAN" pitchFamily="2" charset="0"/>
              <a:ea typeface="Gulim" pitchFamily="34" charset="-127"/>
              <a:cs typeface="NikoshBAN" pitchFamily="2" charset="0"/>
            </a:endParaRPr>
          </a:p>
          <a:p>
            <a:endParaRPr lang="bn-BD" sz="3600" dirty="0" smtClean="0">
              <a:latin typeface="NikoshBAN" pitchFamily="2" charset="0"/>
              <a:ea typeface="Gulim" pitchFamily="34" charset="-127"/>
              <a:cs typeface="NikoshBAN" pitchFamily="2" charset="0"/>
            </a:endParaRPr>
          </a:p>
          <a:p>
            <a:pPr algn="ctr"/>
            <a:r>
              <a:rPr lang="bn-BD" sz="3600" dirty="0" smtClean="0">
                <a:latin typeface="NikoshBAN" pitchFamily="2" charset="0"/>
                <a:ea typeface="Gulim" pitchFamily="34" charset="-127"/>
                <a:cs typeface="NikoshBAN" pitchFamily="2" charset="0"/>
              </a:rPr>
              <a:t>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5800" y="609600"/>
            <a:ext cx="82296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" y="365760"/>
            <a:ext cx="4038600" cy="25908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8200" y="3276600"/>
            <a:ext cx="4038600" cy="25908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76600"/>
            <a:ext cx="4038600" cy="25908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48200" y="381000"/>
            <a:ext cx="4038600" cy="25908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0520" y="6057900"/>
            <a:ext cx="859536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উপরের ছবি গুলো  দেখ 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</TotalTime>
  <Words>289</Words>
  <Application>Microsoft Office PowerPoint</Application>
  <PresentationFormat>On-screen Show (4:3)</PresentationFormat>
  <Paragraphs>67</Paragraphs>
  <Slides>23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Packager Shell Object</vt:lpstr>
      <vt:lpstr>PowerPoint Presentation</vt:lpstr>
      <vt:lpstr>স্বাগতম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D B high school</dc:creator>
  <cp:lastModifiedBy>TSS</cp:lastModifiedBy>
  <cp:revision>302</cp:revision>
  <dcterms:created xsi:type="dcterms:W3CDTF">2006-08-16T00:00:00Z</dcterms:created>
  <dcterms:modified xsi:type="dcterms:W3CDTF">2014-05-19T11:08:10Z</dcterms:modified>
</cp:coreProperties>
</file>